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3.xml.rels" ContentType="application/vnd.openxmlformats-package.relationships+xml"/>
  <Override PartName="/ppt/notesSlides/notesSlide3.xml" ContentType="application/vnd.openxmlformats-officedocument.presentationml.notes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IN" sz="4400" spc="-1" strike="noStrike">
                <a:latin typeface="Arial"/>
              </a:rPr>
              <a:t>Click to move the slide</a:t>
            </a:r>
            <a:endParaRPr b="0" lang="en-IN" sz="4400" spc="-1" strike="noStrike">
              <a:latin typeface="Arial"/>
            </a:endParaRPr>
          </a:p>
        </p:txBody>
      </p:sp>
      <p:sp>
        <p:nvSpPr>
          <p:cNvPr id="118"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119"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120"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121"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12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7C5B5D71-9B3D-41AE-8DC8-04D377469327}"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685800" y="1143000"/>
            <a:ext cx="5484600" cy="3084480"/>
          </a:xfrm>
          <a:prstGeom prst="rect">
            <a:avLst/>
          </a:prstGeom>
        </p:spPr>
      </p:sp>
      <p:sp>
        <p:nvSpPr>
          <p:cNvPr id="138" name="PlaceHolder 2"/>
          <p:cNvSpPr>
            <a:spLocks noGrp="1"/>
          </p:cNvSpPr>
          <p:nvPr>
            <p:ph type="body"/>
          </p:nvPr>
        </p:nvSpPr>
        <p:spPr>
          <a:xfrm>
            <a:off x="685800" y="4400640"/>
            <a:ext cx="5484600" cy="3598920"/>
          </a:xfrm>
          <a:prstGeom prst="rect">
            <a:avLst/>
          </a:prstGeom>
        </p:spPr>
        <p:txBody>
          <a:bodyPr lIns="0" rIns="0" tIns="0" bIns="0">
            <a:noAutofit/>
          </a:bodyPr>
          <a:p>
            <a:pPr marL="216000" indent="-214920">
              <a:lnSpc>
                <a:spcPct val="100000"/>
              </a:lnSpc>
              <a:tabLst>
                <a:tab algn="l" pos="0"/>
              </a:tabLst>
            </a:pPr>
            <a:r>
              <a:rPr b="0" lang="en-US" sz="1100" spc="-1" strike="noStrike">
                <a:solidFill>
                  <a:srgbClr val="000000"/>
                </a:solidFill>
                <a:latin typeface="Calibri"/>
                <a:ea typeface="Calibri"/>
              </a:rPr>
              <a:t>Our system provides real-time monitoring and predictive maintenance for electric vehicle batteries and motors by tracking key parameters such as temperature, voltage, current, vibration, and speed.</a:t>
            </a:r>
            <a:endParaRPr b="0" lang="en-IN" sz="1100" spc="-1" strike="noStrike">
              <a:latin typeface="Arial"/>
            </a:endParaRPr>
          </a:p>
          <a:p>
            <a:pPr marL="457200" indent="-296640">
              <a:lnSpc>
                <a:spcPct val="100000"/>
              </a:lnSpc>
              <a:buClr>
                <a:srgbClr val="000000"/>
              </a:buClr>
              <a:buFont typeface="Calibri"/>
              <a:buChar char="●"/>
              <a:tabLst>
                <a:tab algn="l" pos="0"/>
              </a:tabLst>
            </a:pPr>
            <a:r>
              <a:rPr b="0" lang="en-US" sz="1100" spc="-1" strike="noStrike">
                <a:solidFill>
                  <a:srgbClr val="000000"/>
                </a:solidFill>
                <a:latin typeface="Calibri"/>
                <a:ea typeface="Calibri"/>
              </a:rPr>
              <a:t>It enhances safety by detecting early signs of overheating or faults, improves reliability through accurate State of Charge (SoC) and State of Health (SoH) estimation, and reduces maintenance costs by predicting failures before they occur.</a:t>
            </a:r>
            <a:endParaRPr b="0" lang="en-IN" sz="1100" spc="-1" strike="noStrike">
              <a:latin typeface="Arial"/>
            </a:endParaRPr>
          </a:p>
          <a:p>
            <a:pPr marL="457200" indent="-296640">
              <a:lnSpc>
                <a:spcPct val="100000"/>
              </a:lnSpc>
              <a:buClr>
                <a:srgbClr val="000000"/>
              </a:buClr>
              <a:buFont typeface="Calibri"/>
              <a:buChar char="●"/>
              <a:tabLst>
                <a:tab algn="l" pos="0"/>
              </a:tabLst>
            </a:pPr>
            <a:r>
              <a:rPr b="0" lang="en-US" sz="1100" spc="-1" strike="noStrike">
                <a:solidFill>
                  <a:srgbClr val="000000"/>
                </a:solidFill>
                <a:latin typeface="Calibri"/>
                <a:ea typeface="Calibri"/>
              </a:rPr>
              <a:t>By ensuring that batteries and motors operate within optimal conditions, the solution extends component lifespan and maximizes overall EV performance and durability.</a:t>
            </a:r>
            <a:endParaRPr b="0" lang="en-IN" sz="1100" spc="-1" strike="noStrike">
              <a:latin typeface="Arial"/>
            </a:endParaRPr>
          </a:p>
          <a:p>
            <a:pPr marL="457200" indent="-296640">
              <a:lnSpc>
                <a:spcPct val="100000"/>
              </a:lnSpc>
              <a:buClr>
                <a:srgbClr val="000000"/>
              </a:buClr>
              <a:buFont typeface="Calibri"/>
              <a:buChar char="●"/>
              <a:tabLst>
                <a:tab algn="l" pos="0"/>
              </a:tabLst>
            </a:pPr>
            <a:r>
              <a:rPr b="0" lang="en-US" sz="1100" spc="-1" strike="noStrike">
                <a:solidFill>
                  <a:srgbClr val="000000"/>
                </a:solidFill>
                <a:latin typeface="Arial"/>
                <a:ea typeface="Arial"/>
              </a:rPr>
              <a:t>Provides a smart predictive maintenance system that enhances safety, extends component lifespan, and reduces downtime in electric vehicles through real-time monitoring of battery and motor health.</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Arduino IDE</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Initialization</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void setup() {</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initI2C();        </a:t>
            </a: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TMP117 sensor</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initADC();        </a:t>
            </a: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Current, Voltage, Vibration sensors</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init Speed Sensor();</a:t>
            </a: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Interrupt or PCNT setup</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init Communication();  // WiFi/Bluetooth/Serial for dashboard</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initAlerts();     </a:t>
            </a: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LEDs, buzzer}</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Main loop</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void loop() {</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float temp = readTMP117();</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float current = readCurrentADC();</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float voltage = readVoltageADC();</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float vibration = readVibrationADC();</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float speedRPM = calculateSpeedRPM();</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Apply filtering</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temp = filter(temp);</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current = filter(current);</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voltage = filter(voltage);</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vibration = filter(vibration);</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Fault detection</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if(temp &gt; TEMP_THRESHOLD) alert("Over Temperature");</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if(current &gt; CURRENT_THRESHOLD) alert("Over Current");</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if(vibration &gt; VIBRATION_THRESHOLD) alert("Abnormal Vibration");</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 Send data to dashboard</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sendToDashboard(temp, current, voltage, vibration, speedRPM);</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                </a:t>
            </a:r>
            <a:r>
              <a:rPr b="0" lang="en-US" sz="1100" spc="-1" strike="noStrike">
                <a:solidFill>
                  <a:srgbClr val="000000"/>
                </a:solidFill>
                <a:latin typeface="Calibri"/>
                <a:ea typeface="Calibri"/>
              </a:rPr>
              <a:t>delay(100); // Adjust as needed</a:t>
            </a:r>
            <a:endParaRPr b="0" lang="en-IN" sz="1100" spc="-1" strike="noStrike">
              <a:latin typeface="Arial"/>
            </a:endParaRPr>
          </a:p>
          <a:p>
            <a:pPr marL="457200">
              <a:lnSpc>
                <a:spcPct val="100000"/>
              </a:lnSpc>
              <a:tabLst>
                <a:tab algn="l" pos="0"/>
              </a:tabLst>
            </a:pPr>
            <a:r>
              <a:rPr b="0" lang="en-US" sz="1100" spc="-1" strike="noStrike">
                <a:solidFill>
                  <a:srgbClr val="000000"/>
                </a:solidFill>
                <a:latin typeface="Calibri"/>
                <a:ea typeface="Calibri"/>
              </a:rPr>
              <a:t>}</a:t>
            </a:r>
            <a:endParaRPr b="0" lang="en-IN" sz="1100" spc="-1" strike="noStrike">
              <a:latin typeface="Arial"/>
            </a:endParaRPr>
          </a:p>
          <a:p>
            <a:pPr marL="457200">
              <a:lnSpc>
                <a:spcPct val="100000"/>
              </a:lnSpc>
              <a:tabLst>
                <a:tab algn="l" pos="0"/>
              </a:tabLst>
            </a:pPr>
            <a:endParaRPr b="0" lang="en-IN" sz="1100" spc="-1" strike="noStrike">
              <a:latin typeface="Arial"/>
            </a:endParaRPr>
          </a:p>
        </p:txBody>
      </p:sp>
      <p:sp>
        <p:nvSpPr>
          <p:cNvPr id="139" name="CustomShape 3"/>
          <p:cNvSpPr/>
          <p:nvPr/>
        </p:nvSpPr>
        <p:spPr>
          <a:xfrm>
            <a:off x="3884760" y="8685360"/>
            <a:ext cx="2970000" cy="45684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BE217781-1EFC-4132-9DEF-39F9FFE4A583}" type="slidenum">
              <a:rPr b="0" lang="en-US" sz="1400" spc="-1" strike="noStrike">
                <a:solidFill>
                  <a:srgbClr val="000000"/>
                </a:solidFill>
                <a:latin typeface="Times New Roman"/>
              </a:rPr>
              <a:t>&lt;number&gt;</a:t>
            </a:fld>
            <a:endParaRPr b="0" lang="en-IN"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1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10;p8" descr="C:\Parthi\Axis Works\Votary\ppt\logo_cover.png"/>
          <p:cNvPicPr/>
          <p:nvPr/>
        </p:nvPicPr>
        <p:blipFill>
          <a:blip r:embed="rId2"/>
          <a:stretch/>
        </p:blipFill>
        <p:spPr>
          <a:xfrm>
            <a:off x="457200" y="3243240"/>
            <a:ext cx="11275920" cy="369720"/>
          </a:xfrm>
          <a:prstGeom prst="rect">
            <a:avLst/>
          </a:prstGeom>
          <a:ln>
            <a:noFill/>
          </a:ln>
        </p:spPr>
      </p:pic>
      <p:sp>
        <p:nvSpPr>
          <p:cNvPr id="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Google Shape;22;p10" descr="C:\Users\Public\Documents\VotaryBranding\logo_new_caption.png"/>
          <p:cNvPicPr/>
          <p:nvPr/>
        </p:nvPicPr>
        <p:blipFill>
          <a:blip r:embed="rId2"/>
          <a:stretch/>
        </p:blipFill>
        <p:spPr>
          <a:xfrm>
            <a:off x="0" y="228600"/>
            <a:ext cx="12190320" cy="577800"/>
          </a:xfrm>
          <a:prstGeom prst="rect">
            <a:avLst/>
          </a:prstGeom>
          <a:ln>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 name="Google Shape;36;p12" descr="C:\Users\Public\Documents\VotaryBranding\logo_new_caption.png"/>
          <p:cNvPicPr/>
          <p:nvPr/>
        </p:nvPicPr>
        <p:blipFill>
          <a:blip r:embed="rId2"/>
          <a:stretch/>
        </p:blipFill>
        <p:spPr>
          <a:xfrm>
            <a:off x="0" y="228600"/>
            <a:ext cx="12190320" cy="577800"/>
          </a:xfrm>
          <a:prstGeom prst="rect">
            <a:avLst/>
          </a:prstGeom>
          <a:ln>
            <a:noFill/>
          </a:ln>
        </p:spPr>
      </p:pic>
      <p:sp>
        <p:nvSpPr>
          <p:cNvPr id="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6121440" y="3249720"/>
            <a:ext cx="5789520" cy="455400"/>
          </a:xfrm>
          <a:prstGeom prst="rect">
            <a:avLst/>
          </a:prstGeom>
          <a:noFill/>
          <a:ln>
            <a:noFill/>
          </a:ln>
        </p:spPr>
        <p:style>
          <a:lnRef idx="0"/>
          <a:fillRef idx="0"/>
          <a:effectRef idx="0"/>
          <a:fontRef idx="minor"/>
        </p:style>
        <p:txBody>
          <a:bodyPr lIns="90000" rIns="90000" tIns="45000" bIns="45000">
            <a:noAutofit/>
          </a:bodyPr>
          <a:p>
            <a:pPr marL="228600" indent="-226800" algn="ctr">
              <a:lnSpc>
                <a:spcPct val="90000"/>
              </a:lnSpc>
              <a:tabLst>
                <a:tab algn="l" pos="0"/>
              </a:tabLst>
            </a:pPr>
            <a:r>
              <a:rPr b="0" lang="en-US" sz="1800" spc="-1" strike="noStrike">
                <a:solidFill>
                  <a:srgbClr val="ffffff"/>
                </a:solidFill>
                <a:latin typeface="Calibri"/>
                <a:ea typeface="Calibri"/>
              </a:rPr>
              <a:t>4-WHEELER NAVIGATION</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437400" y="2419920"/>
            <a:ext cx="11966400" cy="1513080"/>
          </a:xfrm>
          <a:prstGeom prst="rect">
            <a:avLst/>
          </a:prstGeom>
          <a:noFill/>
          <a:ln>
            <a:noFill/>
          </a:ln>
        </p:spPr>
        <p:style>
          <a:lnRef idx="0"/>
          <a:fillRef idx="0"/>
          <a:effectRef idx="0"/>
          <a:fontRef idx="minor"/>
        </p:style>
        <p:txBody>
          <a:bodyPr lIns="90000" rIns="90000" tIns="45000" bIns="45000">
            <a:spAutoFit/>
          </a:bodyPr>
          <a:p>
            <a:pPr>
              <a:lnSpc>
                <a:spcPct val="115000"/>
              </a:lnSpc>
              <a:spcBef>
                <a:spcPts val="1400"/>
              </a:spcBef>
              <a:tabLst>
                <a:tab algn="l" pos="0"/>
              </a:tabLst>
            </a:pPr>
            <a:br/>
            <a:endParaRPr b="0" lang="en-IN" sz="1800" spc="-1" strike="noStrike">
              <a:latin typeface="Arial"/>
            </a:endParaRPr>
          </a:p>
          <a:p>
            <a:pPr>
              <a:lnSpc>
                <a:spcPct val="115000"/>
              </a:lnSpc>
              <a:spcBef>
                <a:spcPts val="400"/>
              </a:spcBef>
              <a:tabLst>
                <a:tab algn="l" pos="0"/>
              </a:tabLst>
            </a:pPr>
            <a:endParaRPr b="0" lang="en-IN" sz="1800" spc="-1" strike="noStrike">
              <a:latin typeface="Arial"/>
            </a:endParaRPr>
          </a:p>
          <a:p>
            <a:pPr>
              <a:lnSpc>
                <a:spcPct val="115000"/>
              </a:lnSpc>
              <a:spcBef>
                <a:spcPts val="1199"/>
              </a:spcBef>
              <a:spcAft>
                <a:spcPts val="1199"/>
              </a:spcAft>
              <a:tabLst>
                <a:tab algn="l" pos="0"/>
              </a:tabLst>
            </a:pPr>
            <a:endParaRPr b="0" lang="en-IN" sz="1800" spc="-1" strike="noStrike">
              <a:latin typeface="Arial"/>
            </a:endParaRPr>
          </a:p>
        </p:txBody>
      </p:sp>
      <p:sp>
        <p:nvSpPr>
          <p:cNvPr id="125" name="CustomShape 2"/>
          <p:cNvSpPr/>
          <p:nvPr/>
        </p:nvSpPr>
        <p:spPr>
          <a:xfrm>
            <a:off x="5700960" y="304920"/>
            <a:ext cx="2020320" cy="379080"/>
          </a:xfrm>
          <a:prstGeom prst="rect">
            <a:avLst/>
          </a:prstGeom>
          <a:noFill/>
          <a:ln>
            <a:noFill/>
          </a:ln>
        </p:spPr>
        <p:style>
          <a:lnRef idx="0"/>
          <a:fillRef idx="0"/>
          <a:effectRef idx="0"/>
          <a:fontRef idx="minor"/>
        </p:style>
        <p:txBody>
          <a:bodyPr lIns="90000" rIns="90000" tIns="45000" bIns="45000">
            <a:noAutofit/>
          </a:bodyPr>
          <a:p>
            <a:pPr marL="228600" indent="-226800">
              <a:lnSpc>
                <a:spcPct val="90000"/>
              </a:lnSpc>
              <a:tabLst>
                <a:tab algn="l" pos="0"/>
              </a:tabLst>
            </a:pPr>
            <a:r>
              <a:rPr b="1" lang="en-US" sz="2700" spc="-1" strike="noStrike">
                <a:solidFill>
                  <a:srgbClr val="ffffff"/>
                </a:solidFill>
                <a:latin typeface="Times New Roman"/>
                <a:ea typeface="Times New Roman"/>
              </a:rPr>
              <a:t>Objective </a:t>
            </a:r>
            <a:endParaRPr b="0" lang="en-IN" sz="2700" spc="-1" strike="noStrike">
              <a:latin typeface="Arial"/>
            </a:endParaRPr>
          </a:p>
        </p:txBody>
      </p:sp>
      <p:sp>
        <p:nvSpPr>
          <p:cNvPr id="126" name="CustomShape 3"/>
          <p:cNvSpPr/>
          <p:nvPr/>
        </p:nvSpPr>
        <p:spPr>
          <a:xfrm>
            <a:off x="925920" y="1212840"/>
            <a:ext cx="9913680" cy="398520"/>
          </a:xfrm>
          <a:prstGeom prst="rect">
            <a:avLst/>
          </a:prstGeom>
          <a:noFill/>
          <a:ln>
            <a:noFill/>
          </a:ln>
        </p:spPr>
        <p:style>
          <a:lnRef idx="0"/>
          <a:fillRef idx="0"/>
          <a:effectRef idx="0"/>
          <a:fontRef idx="minor"/>
        </p:style>
      </p:sp>
      <p:sp>
        <p:nvSpPr>
          <p:cNvPr id="127" name="CustomShape 4"/>
          <p:cNvSpPr/>
          <p:nvPr/>
        </p:nvSpPr>
        <p:spPr>
          <a:xfrm>
            <a:off x="743040" y="1047600"/>
            <a:ext cx="8573760" cy="444600"/>
          </a:xfrm>
          <a:prstGeom prst="rect">
            <a:avLst/>
          </a:prstGeom>
          <a:noFill/>
          <a:ln>
            <a:noFill/>
          </a:ln>
        </p:spPr>
        <p:style>
          <a:lnRef idx="0"/>
          <a:fillRef idx="0"/>
          <a:effectRef idx="0"/>
          <a:fontRef idx="minor"/>
        </p:style>
      </p:sp>
      <p:sp>
        <p:nvSpPr>
          <p:cNvPr id="128" name="CustomShape 5"/>
          <p:cNvSpPr/>
          <p:nvPr/>
        </p:nvSpPr>
        <p:spPr>
          <a:xfrm>
            <a:off x="925920" y="2419920"/>
            <a:ext cx="8573760" cy="2372760"/>
          </a:xfrm>
          <a:prstGeom prst="rect">
            <a:avLst/>
          </a:prstGeom>
          <a:noFill/>
          <a:ln>
            <a:noFill/>
          </a:ln>
        </p:spPr>
        <p:style>
          <a:lnRef idx="0"/>
          <a:fillRef idx="0"/>
          <a:effectRef idx="0"/>
          <a:fontRef idx="minor"/>
        </p:style>
        <p:txBody>
          <a:bodyPr lIns="90000" rIns="90000" tIns="91440" bIns="91440">
            <a:spAutoFit/>
          </a:bodyPr>
          <a:p>
            <a:pPr marL="457200" indent="-328320">
              <a:lnSpc>
                <a:spcPct val="100000"/>
              </a:lnSpc>
              <a:buClr>
                <a:srgbClr val="000000"/>
              </a:buClr>
              <a:buFont typeface="Times New Roman"/>
              <a:buChar char="●"/>
            </a:pPr>
            <a:r>
              <a:rPr b="1" lang="en-US" sz="1600" spc="-1" strike="noStrike">
                <a:solidFill>
                  <a:srgbClr val="000000"/>
                </a:solidFill>
                <a:latin typeface="Times New Roman"/>
                <a:ea typeface="Times New Roman"/>
              </a:rPr>
              <a:t>Accurate Positioning:</a:t>
            </a:r>
            <a:r>
              <a:rPr b="0" lang="en-US" sz="1600" spc="-1" strike="noStrike">
                <a:solidFill>
                  <a:srgbClr val="000000"/>
                </a:solidFill>
                <a:latin typeface="Times New Roman"/>
                <a:ea typeface="Times New Roman"/>
              </a:rPr>
              <a:t> Real-time vehicle location for safe navigation.</a:t>
            </a:r>
            <a:br/>
            <a:r>
              <a:rPr b="0" lang="en-US" sz="1600" spc="-1" strike="noStrike">
                <a:solidFill>
                  <a:srgbClr val="000000"/>
                </a:solidFill>
                <a:latin typeface="Times New Roman"/>
                <a:ea typeface="DejaVu Sans"/>
              </a:rPr>
              <a:t> </a:t>
            </a:r>
            <a:endParaRPr b="0" lang="en-IN" sz="1600" spc="-1" strike="noStrike">
              <a:latin typeface="Arial"/>
            </a:endParaRPr>
          </a:p>
          <a:p>
            <a:pPr marL="457200" indent="-328320">
              <a:lnSpc>
                <a:spcPct val="100000"/>
              </a:lnSpc>
              <a:buClr>
                <a:srgbClr val="000000"/>
              </a:buClr>
              <a:buFont typeface="Times New Roman"/>
              <a:buChar char="●"/>
            </a:pPr>
            <a:r>
              <a:rPr b="1" lang="en-US" sz="1600" spc="-1" strike="noStrike">
                <a:solidFill>
                  <a:srgbClr val="000000"/>
                </a:solidFill>
                <a:latin typeface="Times New Roman"/>
                <a:ea typeface="Times New Roman"/>
              </a:rPr>
              <a:t>Optimal Routing:</a:t>
            </a:r>
            <a:r>
              <a:rPr b="0" lang="en-US" sz="1600" spc="-1" strike="noStrike">
                <a:solidFill>
                  <a:srgbClr val="000000"/>
                </a:solidFill>
                <a:latin typeface="Times New Roman"/>
                <a:ea typeface="Times New Roman"/>
              </a:rPr>
              <a:t> Fastest, shortest, or traffic-aware routes with automatic re-routing.</a:t>
            </a:r>
            <a:br/>
            <a:r>
              <a:rPr b="0" lang="en-US" sz="1600" spc="-1" strike="noStrike">
                <a:solidFill>
                  <a:srgbClr val="000000"/>
                </a:solidFill>
                <a:latin typeface="Times New Roman"/>
                <a:ea typeface="DejaVu Sans"/>
              </a:rPr>
              <a:t> </a:t>
            </a:r>
            <a:endParaRPr b="0" lang="en-IN" sz="1600" spc="-1" strike="noStrike">
              <a:latin typeface="Arial"/>
            </a:endParaRPr>
          </a:p>
          <a:p>
            <a:pPr marL="457200" indent="-328320">
              <a:lnSpc>
                <a:spcPct val="100000"/>
              </a:lnSpc>
              <a:buClr>
                <a:srgbClr val="000000"/>
              </a:buClr>
              <a:buFont typeface="Times New Roman"/>
              <a:buChar char="●"/>
            </a:pPr>
            <a:r>
              <a:rPr b="1" lang="en-US" sz="1600" spc="-1" strike="noStrike">
                <a:solidFill>
                  <a:srgbClr val="000000"/>
                </a:solidFill>
                <a:latin typeface="Times New Roman"/>
                <a:ea typeface="Times New Roman"/>
              </a:rPr>
              <a:t>Traffic Awareness:</a:t>
            </a:r>
            <a:r>
              <a:rPr b="0" lang="en-US" sz="1600" spc="-1" strike="noStrike">
                <a:solidFill>
                  <a:srgbClr val="000000"/>
                </a:solidFill>
                <a:latin typeface="Times New Roman"/>
                <a:ea typeface="Times New Roman"/>
              </a:rPr>
              <a:t> Real-time updates and congestion alerts.</a:t>
            </a:r>
            <a:br/>
            <a:r>
              <a:rPr b="0" lang="en-US" sz="1600" spc="-1" strike="noStrike">
                <a:solidFill>
                  <a:srgbClr val="000000"/>
                </a:solidFill>
                <a:latin typeface="Times New Roman"/>
                <a:ea typeface="DejaVu Sans"/>
              </a:rPr>
              <a:t> </a:t>
            </a:r>
            <a:endParaRPr b="0" lang="en-IN" sz="1600" spc="-1" strike="noStrike">
              <a:latin typeface="Arial"/>
            </a:endParaRPr>
          </a:p>
          <a:p>
            <a:pPr marL="457200" indent="-328320">
              <a:lnSpc>
                <a:spcPct val="100000"/>
              </a:lnSpc>
              <a:buClr>
                <a:srgbClr val="000000"/>
              </a:buClr>
              <a:buFont typeface="Times New Roman"/>
              <a:buChar char="●"/>
            </a:pPr>
            <a:r>
              <a:rPr b="1" lang="en-US" sz="1600" spc="-1" strike="noStrike">
                <a:solidFill>
                  <a:srgbClr val="000000"/>
                </a:solidFill>
                <a:latin typeface="Times New Roman"/>
                <a:ea typeface="Times New Roman"/>
              </a:rPr>
              <a:t>Hands-Free Guidance:</a:t>
            </a:r>
            <a:r>
              <a:rPr b="0" lang="en-US" sz="1600" spc="-1" strike="noStrike">
                <a:solidFill>
                  <a:srgbClr val="000000"/>
                </a:solidFill>
                <a:latin typeface="Times New Roman"/>
                <a:ea typeface="Times New Roman"/>
              </a:rPr>
              <a:t> Voice navigation to reduce driver distraction.</a:t>
            </a:r>
            <a:br/>
            <a:r>
              <a:rPr b="0" lang="en-US" sz="1600" spc="-1" strike="noStrike">
                <a:solidFill>
                  <a:srgbClr val="000000"/>
                </a:solidFill>
                <a:latin typeface="Times New Roman"/>
                <a:ea typeface="DejaVu Sans"/>
              </a:rPr>
              <a:t> </a:t>
            </a:r>
            <a:endParaRPr b="0" lang="en-IN" sz="1600" spc="-1" strike="noStrike">
              <a:latin typeface="Arial"/>
            </a:endParaRPr>
          </a:p>
          <a:p>
            <a:pPr marL="457200" indent="-328320">
              <a:lnSpc>
                <a:spcPct val="100000"/>
              </a:lnSpc>
              <a:buClr>
                <a:srgbClr val="000000"/>
              </a:buClr>
              <a:buFont typeface="Times New Roman"/>
              <a:buChar char="●"/>
            </a:pPr>
            <a:r>
              <a:rPr b="1" lang="en-US" sz="1600" spc="-1" strike="noStrike">
                <a:solidFill>
                  <a:srgbClr val="000000"/>
                </a:solidFill>
                <a:latin typeface="Times New Roman"/>
                <a:ea typeface="Times New Roman"/>
              </a:rPr>
              <a:t>Connectivity:</a:t>
            </a:r>
            <a:r>
              <a:rPr b="0" lang="en-US" sz="1600" spc="-1" strike="noStrike">
                <a:solidFill>
                  <a:srgbClr val="000000"/>
                </a:solidFill>
                <a:latin typeface="Times New Roman"/>
                <a:ea typeface="Times New Roman"/>
              </a:rPr>
              <a:t> Integration with smartphones (Android Auto / CarPlay) and vehicle systems.</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4107600" y="333720"/>
            <a:ext cx="7883280" cy="380880"/>
          </a:xfrm>
          <a:prstGeom prst="rect">
            <a:avLst/>
          </a:prstGeom>
          <a:noFill/>
          <a:ln>
            <a:noFill/>
          </a:ln>
        </p:spPr>
        <p:style>
          <a:lnRef idx="0"/>
          <a:fillRef idx="0"/>
          <a:effectRef idx="0"/>
          <a:fontRef idx="minor"/>
        </p:style>
      </p:sp>
      <p:sp>
        <p:nvSpPr>
          <p:cNvPr id="130" name="CustomShape 2"/>
          <p:cNvSpPr/>
          <p:nvPr/>
        </p:nvSpPr>
        <p:spPr>
          <a:xfrm>
            <a:off x="120600" y="860400"/>
            <a:ext cx="11966400" cy="306000"/>
          </a:xfrm>
          <a:prstGeom prst="rect">
            <a:avLst/>
          </a:prstGeom>
          <a:noFill/>
          <a:ln>
            <a:noFill/>
          </a:ln>
        </p:spPr>
        <p:style>
          <a:lnRef idx="0"/>
          <a:fillRef idx="0"/>
          <a:effectRef idx="0"/>
          <a:fontRef idx="minor"/>
        </p:style>
      </p:sp>
      <p:pic>
        <p:nvPicPr>
          <p:cNvPr id="131" name="Google Shape;70;g3850fa9f3d0_3_45" descr=""/>
          <p:cNvPicPr/>
          <p:nvPr/>
        </p:nvPicPr>
        <p:blipFill>
          <a:blip r:embed="rId1"/>
          <a:stretch/>
        </p:blipFill>
        <p:spPr>
          <a:xfrm>
            <a:off x="2515680" y="955080"/>
            <a:ext cx="8075880" cy="53830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 descr=""/>
          <p:cNvPicPr/>
          <p:nvPr/>
        </p:nvPicPr>
        <p:blipFill>
          <a:blip r:embed="rId1"/>
          <a:stretch/>
        </p:blipFill>
        <p:spPr>
          <a:xfrm>
            <a:off x="1152000" y="934560"/>
            <a:ext cx="9720000" cy="56523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730800" y="1145160"/>
            <a:ext cx="10766520" cy="4707720"/>
          </a:xfrm>
          <a:prstGeom prst="rect">
            <a:avLst/>
          </a:prstGeom>
          <a:noFill/>
          <a:ln>
            <a:noFill/>
          </a:ln>
        </p:spPr>
        <p:style>
          <a:lnRef idx="0"/>
          <a:fillRef idx="0"/>
          <a:effectRef idx="0"/>
          <a:fontRef idx="minor"/>
        </p:style>
        <p:txBody>
          <a:bodyPr lIns="90000" rIns="90000" tIns="91440" bIns="91440">
            <a:spAutoFit/>
          </a:bodyPr>
          <a:p>
            <a:pPr>
              <a:lnSpc>
                <a:spcPct val="115000"/>
              </a:lnSpc>
              <a:spcBef>
                <a:spcPts val="1800"/>
              </a:spcBef>
              <a:tabLst>
                <a:tab algn="l" pos="0"/>
              </a:tabLst>
            </a:pPr>
            <a:r>
              <a:rPr b="1" lang="en-US" sz="1600" spc="-1" strike="noStrike">
                <a:solidFill>
                  <a:srgbClr val="000000"/>
                </a:solidFill>
                <a:latin typeface="Times New Roman"/>
                <a:ea typeface="Times New Roman"/>
              </a:rPr>
              <a:t>Android Auto Navigation Using Mapbox </a:t>
            </a:r>
            <a:endParaRPr b="0" lang="en-IN" sz="1600" spc="-1" strike="noStrike">
              <a:latin typeface="Arial"/>
            </a:endParaRPr>
          </a:p>
          <a:p>
            <a:pPr marL="457200" indent="-328320">
              <a:lnSpc>
                <a:spcPct val="115000"/>
              </a:lnSpc>
              <a:spcBef>
                <a:spcPts val="1199"/>
              </a:spcBef>
              <a:buClr>
                <a:srgbClr val="000000"/>
              </a:buClr>
              <a:buFont typeface="Arial"/>
              <a:buChar char="●"/>
              <a:tabLst>
                <a:tab algn="l" pos="0"/>
              </a:tabLst>
            </a:pPr>
            <a:r>
              <a:rPr b="0" lang="en-US" sz="1600" spc="-1" strike="noStrike">
                <a:solidFill>
                  <a:srgbClr val="000000"/>
                </a:solidFill>
                <a:latin typeface="Times New Roman"/>
                <a:ea typeface="Times New Roman"/>
              </a:rPr>
              <a:t>Android Auto based navigation application was developed using </a:t>
            </a:r>
            <a:r>
              <a:rPr b="1" lang="en-US" sz="1600" spc="-1" strike="noStrike">
                <a:solidFill>
                  <a:srgbClr val="000000"/>
                </a:solidFill>
                <a:latin typeface="Times New Roman"/>
                <a:ea typeface="Times New Roman"/>
              </a:rPr>
              <a:t>Mapbox Navigation SDK</a:t>
            </a:r>
            <a:r>
              <a:rPr b="0" lang="en-US" sz="1600" spc="-1" strike="noStrike">
                <a:solidFill>
                  <a:srgbClr val="000000"/>
                </a:solidFill>
                <a:latin typeface="Times New Roman"/>
                <a:ea typeface="Times New Roman"/>
              </a:rPr>
              <a:t>.</a:t>
            </a:r>
            <a:endParaRPr b="0" lang="en-IN" sz="1600" spc="-1" strike="noStrike">
              <a:latin typeface="Arial"/>
            </a:endParaRPr>
          </a:p>
          <a:p>
            <a:pPr marL="457200" indent="-328320">
              <a:lnSpc>
                <a:spcPct val="115000"/>
              </a:lnSpc>
              <a:buClr>
                <a:srgbClr val="000000"/>
              </a:buClr>
              <a:buFont typeface="Arial"/>
              <a:buChar char="●"/>
              <a:tabLst>
                <a:tab algn="l" pos="0"/>
              </a:tabLst>
            </a:pPr>
            <a:r>
              <a:rPr b="1" lang="en-US" sz="1600" spc="-1" strike="noStrike">
                <a:solidFill>
                  <a:srgbClr val="000000"/>
                </a:solidFill>
                <a:latin typeface="Times New Roman"/>
                <a:ea typeface="Times New Roman"/>
              </a:rPr>
              <a:t>Developer Mode</a:t>
            </a:r>
            <a:r>
              <a:rPr b="0" lang="en-US" sz="1600" spc="-1" strike="noStrike">
                <a:solidFill>
                  <a:srgbClr val="000000"/>
                </a:solidFill>
                <a:latin typeface="Times New Roman"/>
                <a:ea typeface="Times New Roman"/>
              </a:rPr>
              <a:t> and </a:t>
            </a:r>
            <a:r>
              <a:rPr b="1" lang="en-US" sz="1600" spc="-1" strike="noStrike">
                <a:solidFill>
                  <a:srgbClr val="000000"/>
                </a:solidFill>
                <a:latin typeface="Times New Roman"/>
                <a:ea typeface="Times New Roman"/>
              </a:rPr>
              <a:t>USB Debugging</a:t>
            </a:r>
            <a:r>
              <a:rPr b="0" lang="en-US" sz="1600" spc="-1" strike="noStrike">
                <a:solidFill>
                  <a:srgbClr val="000000"/>
                </a:solidFill>
                <a:latin typeface="Times New Roman"/>
                <a:ea typeface="Times New Roman"/>
              </a:rPr>
              <a:t> were enabled on the Android mobile device.</a:t>
            </a:r>
            <a:endParaRPr b="0" lang="en-IN" sz="1600" spc="-1" strike="noStrike">
              <a:latin typeface="Arial"/>
            </a:endParaRPr>
          </a:p>
          <a:p>
            <a:pPr marL="457200" indent="-328320">
              <a:lnSpc>
                <a:spcPct val="115000"/>
              </a:lnSpc>
              <a:buClr>
                <a:srgbClr val="000000"/>
              </a:buClr>
              <a:buFont typeface="Arial"/>
              <a:buChar char="●"/>
              <a:tabLst>
                <a:tab algn="l" pos="0"/>
              </a:tabLst>
            </a:pPr>
            <a:r>
              <a:rPr b="0" lang="en-US" sz="1600" spc="-1" strike="noStrike">
                <a:solidFill>
                  <a:srgbClr val="000000"/>
                </a:solidFill>
                <a:latin typeface="Times New Roman"/>
                <a:ea typeface="Times New Roman"/>
              </a:rPr>
              <a:t>Mobile phone was connected to the system using a </a:t>
            </a:r>
            <a:r>
              <a:rPr b="1" lang="en-US" sz="1600" spc="-1" strike="noStrike">
                <a:solidFill>
                  <a:srgbClr val="000000"/>
                </a:solidFill>
                <a:latin typeface="Times New Roman"/>
                <a:ea typeface="Times New Roman"/>
              </a:rPr>
              <a:t>USB cable</a:t>
            </a:r>
            <a:r>
              <a:rPr b="0" lang="en-US" sz="1600" spc="-1" strike="noStrike">
                <a:solidFill>
                  <a:srgbClr val="000000"/>
                </a:solidFill>
                <a:latin typeface="Times New Roman"/>
                <a:ea typeface="Times New Roman"/>
              </a:rPr>
              <a:t>.</a:t>
            </a:r>
            <a:endParaRPr b="0" lang="en-IN" sz="1600" spc="-1" strike="noStrike">
              <a:latin typeface="Arial"/>
            </a:endParaRPr>
          </a:p>
          <a:p>
            <a:pPr marL="457200" indent="-328320">
              <a:lnSpc>
                <a:spcPct val="115000"/>
              </a:lnSpc>
              <a:buClr>
                <a:srgbClr val="000000"/>
              </a:buClr>
              <a:buFont typeface="Arial"/>
              <a:buChar char="●"/>
              <a:tabLst>
                <a:tab algn="l" pos="0"/>
              </a:tabLst>
            </a:pPr>
            <a:r>
              <a:rPr b="1" lang="en-US" sz="1600" spc="-1" strike="noStrike">
                <a:solidFill>
                  <a:srgbClr val="000000"/>
                </a:solidFill>
                <a:latin typeface="Times New Roman"/>
                <a:ea typeface="Times New Roman"/>
              </a:rPr>
              <a:t>Android Auto Desktop Head Unit (DHU)</a:t>
            </a:r>
            <a:r>
              <a:rPr b="0" lang="en-US" sz="1600" spc="-1" strike="noStrike">
                <a:solidFill>
                  <a:srgbClr val="000000"/>
                </a:solidFill>
                <a:latin typeface="Times New Roman"/>
                <a:ea typeface="Times New Roman"/>
              </a:rPr>
              <a:t> emulator was used to simulate the monitor display.</a:t>
            </a:r>
            <a:endParaRPr b="0" lang="en-IN" sz="1600" spc="-1" strike="noStrike">
              <a:latin typeface="Arial"/>
            </a:endParaRPr>
          </a:p>
          <a:p>
            <a:pPr marL="457200" indent="-328320">
              <a:lnSpc>
                <a:spcPct val="115000"/>
              </a:lnSpc>
              <a:buClr>
                <a:srgbClr val="000000"/>
              </a:buClr>
              <a:buFont typeface="Arial"/>
              <a:buChar char="●"/>
              <a:tabLst>
                <a:tab algn="l" pos="0"/>
              </a:tabLst>
            </a:pPr>
            <a:r>
              <a:rPr b="0" lang="en-US" sz="1600" spc="-1" strike="noStrike">
                <a:solidFill>
                  <a:srgbClr val="000000"/>
                </a:solidFill>
                <a:latin typeface="Times New Roman"/>
                <a:ea typeface="Times New Roman"/>
              </a:rPr>
              <a:t>Navigation app launched on the phone was </a:t>
            </a:r>
            <a:r>
              <a:rPr b="1" lang="en-US" sz="1600" spc="-1" strike="noStrike">
                <a:solidFill>
                  <a:srgbClr val="000000"/>
                </a:solidFill>
                <a:latin typeface="Times New Roman"/>
                <a:ea typeface="Times New Roman"/>
              </a:rPr>
              <a:t>mirrored on the emulator screen</a:t>
            </a:r>
            <a:r>
              <a:rPr b="0" lang="en-US" sz="1600" spc="-1" strike="noStrike">
                <a:solidFill>
                  <a:srgbClr val="000000"/>
                </a:solidFill>
                <a:latin typeface="Times New Roman"/>
                <a:ea typeface="Times New Roman"/>
              </a:rPr>
              <a:t>.</a:t>
            </a:r>
            <a:endParaRPr b="0" lang="en-IN" sz="1600" spc="-1" strike="noStrike">
              <a:latin typeface="Arial"/>
            </a:endParaRPr>
          </a:p>
          <a:p>
            <a:pPr marL="457200" indent="-328320">
              <a:lnSpc>
                <a:spcPct val="115000"/>
              </a:lnSpc>
              <a:buClr>
                <a:srgbClr val="000000"/>
              </a:buClr>
              <a:buFont typeface="Arial"/>
              <a:buChar char="●"/>
              <a:tabLst>
                <a:tab algn="l" pos="0"/>
              </a:tabLst>
            </a:pPr>
            <a:r>
              <a:rPr b="0" lang="en-US" sz="1600" spc="-1" strike="noStrike">
                <a:solidFill>
                  <a:srgbClr val="000000"/>
                </a:solidFill>
                <a:latin typeface="Times New Roman"/>
                <a:ea typeface="Times New Roman"/>
              </a:rPr>
              <a:t>Map rendering, route calculation, and </a:t>
            </a:r>
            <a:r>
              <a:rPr b="1" lang="en-US" sz="1600" spc="-1" strike="noStrike">
                <a:solidFill>
                  <a:srgbClr val="000000"/>
                </a:solidFill>
                <a:latin typeface="Times New Roman"/>
                <a:ea typeface="Times New Roman"/>
              </a:rPr>
              <a:t>turn-by-turn guidance worked correctly</a:t>
            </a:r>
            <a:r>
              <a:rPr b="0" lang="en-US" sz="1600" spc="-1" strike="noStrike">
                <a:solidFill>
                  <a:srgbClr val="000000"/>
                </a:solidFill>
                <a:latin typeface="Times New Roman"/>
                <a:ea typeface="Times New Roman"/>
              </a:rPr>
              <a:t> in the emulator.</a:t>
            </a:r>
            <a:endParaRPr b="0" lang="en-IN" sz="1600" spc="-1" strike="noStrike">
              <a:latin typeface="Arial"/>
            </a:endParaRPr>
          </a:p>
          <a:p>
            <a:pPr marL="457200" indent="-328320">
              <a:lnSpc>
                <a:spcPct val="115000"/>
              </a:lnSpc>
              <a:buClr>
                <a:srgbClr val="000000"/>
              </a:buClr>
              <a:buFont typeface="Times New Roman"/>
              <a:buChar char="●"/>
              <a:tabLst>
                <a:tab algn="l" pos="0"/>
              </a:tabLst>
            </a:pPr>
            <a:r>
              <a:rPr b="0" lang="en-US" sz="1600" spc="-1" strike="noStrike">
                <a:solidFill>
                  <a:srgbClr val="000000"/>
                </a:solidFill>
                <a:latin typeface="Times New Roman"/>
                <a:ea typeface="Times New Roman"/>
              </a:rPr>
              <a:t>All major features such as voice prompts and UI interaction were validated successfully.</a:t>
            </a:r>
            <a:endParaRPr b="0" lang="en-IN" sz="1600" spc="-1" strike="noStrike">
              <a:latin typeface="Arial"/>
            </a:endParaRPr>
          </a:p>
          <a:p>
            <a:pPr>
              <a:lnSpc>
                <a:spcPct val="115000"/>
              </a:lnSpc>
              <a:spcBef>
                <a:spcPts val="1199"/>
              </a:spcBef>
              <a:tabLst>
                <a:tab algn="l" pos="0"/>
              </a:tabLst>
            </a:pPr>
            <a:r>
              <a:rPr b="1" lang="en-US" sz="1600" spc="-1" strike="noStrike">
                <a:solidFill>
                  <a:srgbClr val="000000"/>
                </a:solidFill>
                <a:latin typeface="Times New Roman"/>
                <a:ea typeface="Times New Roman"/>
              </a:rPr>
              <a:t>Limitations in OKT-507</a:t>
            </a:r>
            <a:endParaRPr b="0" lang="en-IN" sz="1600" spc="-1" strike="noStrike">
              <a:latin typeface="Arial"/>
            </a:endParaRPr>
          </a:p>
          <a:p>
            <a:pPr marL="457200" indent="-328320">
              <a:lnSpc>
                <a:spcPct val="115000"/>
              </a:lnSpc>
              <a:spcBef>
                <a:spcPts val="1199"/>
              </a:spcBef>
              <a:buClr>
                <a:srgbClr val="000000"/>
              </a:buClr>
              <a:buFont typeface="Times New Roman"/>
              <a:buChar char="●"/>
              <a:tabLst>
                <a:tab algn="l" pos="0"/>
              </a:tabLst>
            </a:pPr>
            <a:r>
              <a:rPr b="0" lang="en-US" sz="1600" spc="-1" strike="noStrike">
                <a:solidFill>
                  <a:srgbClr val="000000"/>
                </a:solidFill>
                <a:latin typeface="Times New Roman"/>
                <a:ea typeface="Times New Roman"/>
              </a:rPr>
              <a:t>Android auto not compatible with OKT-507.</a:t>
            </a:r>
            <a:endParaRPr b="0" lang="en-IN" sz="1600" spc="-1" strike="noStrike">
              <a:latin typeface="Arial"/>
            </a:endParaRPr>
          </a:p>
          <a:p>
            <a:pPr marL="457200" indent="-328320">
              <a:lnSpc>
                <a:spcPct val="115000"/>
              </a:lnSpc>
              <a:buClr>
                <a:srgbClr val="000000"/>
              </a:buClr>
              <a:buFont typeface="Times New Roman"/>
              <a:buChar char="●"/>
              <a:tabLst>
                <a:tab algn="l" pos="0"/>
              </a:tabLst>
            </a:pPr>
            <a:r>
              <a:rPr b="0" lang="en-US" sz="1600" spc="-1" strike="noStrike">
                <a:solidFill>
                  <a:srgbClr val="000000"/>
                </a:solidFill>
                <a:latin typeface="Times New Roman"/>
                <a:ea typeface="Times New Roman"/>
              </a:rPr>
              <a:t>No certification support for android auto .</a:t>
            </a:r>
            <a:endParaRPr b="0" lang="en-IN" sz="1600" spc="-1" strike="noStrike">
              <a:latin typeface="Arial"/>
            </a:endParaRPr>
          </a:p>
          <a:p>
            <a:pPr marL="457200" indent="-328320">
              <a:lnSpc>
                <a:spcPct val="115000"/>
              </a:lnSpc>
              <a:buClr>
                <a:srgbClr val="000000"/>
              </a:buClr>
              <a:buFont typeface="Times New Roman"/>
              <a:buChar char="●"/>
              <a:tabLst>
                <a:tab algn="l" pos="0"/>
              </a:tabLst>
            </a:pPr>
            <a:r>
              <a:rPr b="0" lang="en-US" sz="1600" spc="-1" strike="noStrike">
                <a:solidFill>
                  <a:srgbClr val="000000"/>
                </a:solidFill>
                <a:latin typeface="Times New Roman"/>
                <a:ea typeface="Times New Roman"/>
              </a:rPr>
              <a:t>So Android auto is not possible in OKT507 .</a:t>
            </a:r>
            <a:endParaRPr b="0" lang="en-IN" sz="1600" spc="-1" strike="noStrike">
              <a:latin typeface="Arial"/>
            </a:endParaRPr>
          </a:p>
          <a:p>
            <a:pPr marL="457200" indent="-328320">
              <a:lnSpc>
                <a:spcPct val="115000"/>
              </a:lnSpc>
              <a:buClr>
                <a:srgbClr val="000000"/>
              </a:buClr>
              <a:buFont typeface="Times New Roman"/>
              <a:buChar char="●"/>
              <a:tabLst>
                <a:tab algn="l" pos="0"/>
              </a:tabLst>
            </a:pPr>
            <a:r>
              <a:rPr b="0" lang="en-US" sz="1600" spc="-1" strike="noStrike">
                <a:solidFill>
                  <a:srgbClr val="000000"/>
                </a:solidFill>
                <a:latin typeface="Times New Roman"/>
                <a:ea typeface="Times New Roman"/>
              </a:rPr>
              <a:t>And also In OKT507 GPS is not there .</a:t>
            </a:r>
            <a:endParaRPr b="0" lang="en-IN" sz="1600" spc="-1" strike="noStrike">
              <a:latin typeface="Arial"/>
            </a:endParaRPr>
          </a:p>
          <a:p>
            <a:pPr marL="457200">
              <a:lnSpc>
                <a:spcPct val="115000"/>
              </a:lnSpc>
              <a:spcBef>
                <a:spcPts val="1199"/>
              </a:spcBef>
              <a:spcAft>
                <a:spcPts val="1199"/>
              </a:spcAft>
              <a:tabLst>
                <a:tab algn="l" pos="0"/>
              </a:tabLst>
            </a:pPr>
            <a:endParaRPr b="0" lang="en-IN" sz="1600" spc="-1" strike="noStrike">
              <a:latin typeface="Arial"/>
            </a:endParaRPr>
          </a:p>
        </p:txBody>
      </p:sp>
      <p:sp>
        <p:nvSpPr>
          <p:cNvPr id="134" name="CustomShape 2"/>
          <p:cNvSpPr/>
          <p:nvPr/>
        </p:nvSpPr>
        <p:spPr>
          <a:xfrm>
            <a:off x="0" y="0"/>
            <a:ext cx="8853840" cy="3985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5" name="Table 1"/>
          <p:cNvGraphicFramePr/>
          <p:nvPr/>
        </p:nvGraphicFramePr>
        <p:xfrm>
          <a:off x="360000" y="720000"/>
          <a:ext cx="11663640" cy="5974920"/>
        </p:xfrm>
        <a:graphic>
          <a:graphicData uri="http://schemas.openxmlformats.org/drawingml/2006/table">
            <a:tbl>
              <a:tblPr/>
              <a:tblGrid>
                <a:gridCol w="1687680"/>
                <a:gridCol w="2721600"/>
                <a:gridCol w="2779200"/>
                <a:gridCol w="4475520"/>
              </a:tblGrid>
              <a:tr h="995400">
                <a:tc>
                  <a:txBody>
                    <a:bodyPr lIns="90000" rIns="90000">
                      <a:noAutofit/>
                    </a:bodyPr>
                    <a:p>
                      <a:pPr>
                        <a:lnSpc>
                          <a:spcPct val="100000"/>
                        </a:lnSpc>
                      </a:pPr>
                      <a:r>
                        <a:rPr b="1" lang="en-IN" sz="1800" spc="-1" strike="noStrike">
                          <a:latin typeface="Arial"/>
                        </a:rPr>
                        <a:t>Feature</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IN" sz="1800" spc="-1" strike="noStrike">
                          <a:latin typeface="Arial"/>
                        </a:rPr>
                        <a:t>Industry Implementation</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IN" sz="1800" spc="-1" strike="noStrike">
                          <a:latin typeface="Arial"/>
                        </a:rPr>
                        <a:t>Our Implementation (Phone-based with DHU Emulator)</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1" lang="en-IN" sz="1800" spc="-1" strike="noStrike">
                          <a:latin typeface="Arial"/>
                        </a:rPr>
                        <a:t>Implementation in OKT507-C Board</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995400">
                <a:tc>
                  <a:txBody>
                    <a:bodyPr lIns="90000" rIns="90000">
                      <a:noAutofit/>
                    </a:bodyPr>
                    <a:p>
                      <a:pPr>
                        <a:lnSpc>
                          <a:spcPct val="100000"/>
                        </a:lnSpc>
                      </a:pPr>
                      <a:r>
                        <a:rPr b="1" lang="en-IN" sz="1800" spc="-1" strike="noStrike">
                          <a:latin typeface="Arial"/>
                        </a:rPr>
                        <a:t>GPS Positioning</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1800" spc="-1" strike="noStrike">
                          <a:latin typeface="Arial"/>
                        </a:rPr>
                        <a:t>Head unit has its own GPS hardware</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1800" spc="-1" strike="noStrike">
                          <a:latin typeface="Arial"/>
                        </a:rPr>
                        <a:t>Phone GPS is used; DHU only shows the location</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1800" spc="-1" strike="noStrike">
                          <a:latin typeface="Arial"/>
                        </a:rPr>
                        <a:t>OKT507 has no GPS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95400">
                <a:tc>
                  <a:txBody>
                    <a:bodyPr lIns="90000" rIns="90000">
                      <a:noAutofit/>
                    </a:bodyPr>
                    <a:p>
                      <a:pPr>
                        <a:lnSpc>
                          <a:spcPct val="100000"/>
                        </a:lnSpc>
                      </a:pPr>
                      <a:r>
                        <a:rPr b="1" lang="en-IN" sz="1800" spc="-1" strike="noStrike">
                          <a:latin typeface="Arial"/>
                        </a:rPr>
                        <a:t>Route Planning</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IN" sz="1800" spc="-1" strike="noStrike">
                          <a:latin typeface="Arial"/>
                        </a:rPr>
                        <a:t>Routes are calculated in the head unit</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IN" sz="1800" spc="-1" strike="noStrike">
                          <a:latin typeface="Arial"/>
                        </a:rPr>
                        <a:t>Phone calculates the route</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IN" sz="1800" spc="-1" strike="noStrike">
                          <a:latin typeface="Arial"/>
                        </a:rPr>
                        <a:t>OKT507 only shows the route on screen</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95400">
                <a:tc>
                  <a:txBody>
                    <a:bodyPr lIns="90000" rIns="90000">
                      <a:noAutofit/>
                    </a:bodyPr>
                    <a:p>
                      <a:pPr>
                        <a:lnSpc>
                          <a:spcPct val="100000"/>
                        </a:lnSpc>
                      </a:pPr>
                      <a:r>
                        <a:rPr b="1" lang="en-IN" sz="1800" spc="-1" strike="noStrike">
                          <a:latin typeface="Arial"/>
                        </a:rPr>
                        <a:t>Traffic Updates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1800" spc="-1" strike="noStrike">
                          <a:latin typeface="Arial"/>
                        </a:rPr>
                        <a:t>Traffic data comes from vehicle network</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1800" spc="-1" strike="noStrike">
                          <a:latin typeface="Arial"/>
                        </a:rPr>
                        <a:t>Phone gets traffic data</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1800" spc="-1" strike="noStrike">
                          <a:latin typeface="Arial"/>
                        </a:rPr>
                        <a:t>OKT507 only displays traffic info</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995400">
                <a:tc>
                  <a:txBody>
                    <a:bodyPr lIns="90000" rIns="90000">
                      <a:noAutofit/>
                    </a:bodyPr>
                    <a:p>
                      <a:pPr>
                        <a:lnSpc>
                          <a:spcPct val="100000"/>
                        </a:lnSpc>
                      </a:pPr>
                      <a:r>
                        <a:rPr b="1" lang="en-IN" sz="1800" spc="-1" strike="noStrike">
                          <a:latin typeface="Arial"/>
                        </a:rPr>
                        <a:t>Voice Guidance</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IN" sz="1800" spc="-1" strike="noStrike">
                          <a:latin typeface="Arial"/>
                        </a:rPr>
                        <a:t>Head unit gives voice directions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IN" sz="1800" spc="-1" strike="noStrike">
                          <a:latin typeface="Arial"/>
                        </a:rPr>
                        <a:t>Phone gives voice directions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IN" sz="1800" spc="-1" strike="noStrike">
                          <a:latin typeface="Arial"/>
                        </a:rPr>
                        <a:t>OKT507 plays voice through speakers</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998280">
                <a:tc>
                  <a:txBody>
                    <a:bodyPr lIns="90000" rIns="90000">
                      <a:noAutofit/>
                    </a:bodyPr>
                    <a:p>
                      <a:pPr>
                        <a:lnSpc>
                          <a:spcPct val="100000"/>
                        </a:lnSpc>
                      </a:pPr>
                      <a:r>
                        <a:rPr b="1" lang="en-IN" sz="1800" spc="-1" strike="noStrike">
                          <a:latin typeface="Arial"/>
                        </a:rPr>
                        <a:t>Connectivity</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1800" spc="-1" strike="noStrike">
                          <a:latin typeface="Arial"/>
                        </a:rPr>
                        <a:t>Head unit uses built-in network</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1800" spc="-1" strike="noStrike">
                          <a:latin typeface="Arial"/>
                        </a:rPr>
                        <a:t>Phone connects to DHU using USB</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IN" sz="1800" spc="-1" strike="noStrike">
                          <a:latin typeface="Arial"/>
                        </a:rPr>
                        <a:t>OKT507 uses USB for Android Auto,But Certification Required</a:t>
                      </a:r>
                      <a:endParaRPr b="0" lang="en-IN"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436680" y="1438200"/>
            <a:ext cx="10971000" cy="4143240"/>
          </a:xfrm>
          <a:prstGeom prst="rect">
            <a:avLst/>
          </a:prstGeom>
          <a:noFill/>
          <a:ln>
            <a:noFill/>
          </a:ln>
        </p:spPr>
        <p:style>
          <a:lnRef idx="0"/>
          <a:fillRef idx="0"/>
          <a:effectRef idx="0"/>
          <a:fontRef idx="minor"/>
        </p:style>
        <p:txBody>
          <a:bodyPr lIns="90000" rIns="90000" tIns="45000" bIns="45000">
            <a:normAutofit/>
          </a:bodyPr>
          <a:p>
            <a:pPr algn="ctr">
              <a:lnSpc>
                <a:spcPct val="90000"/>
              </a:lnSpc>
              <a:tabLst>
                <a:tab algn="l" pos="0"/>
              </a:tabLst>
            </a:pPr>
            <a:endParaRPr b="0" lang="en-IN" sz="1800" spc="-1" strike="noStrike">
              <a:latin typeface="Arial"/>
            </a:endParaRPr>
          </a:p>
          <a:p>
            <a:pPr algn="ctr">
              <a:lnSpc>
                <a:spcPct val="90000"/>
              </a:lnSpc>
              <a:spcBef>
                <a:spcPts val="1001"/>
              </a:spcBef>
              <a:tabLst>
                <a:tab algn="l" pos="0"/>
              </a:tabLst>
            </a:pPr>
            <a:endParaRPr b="0" lang="en-IN" sz="1800" spc="-1" strike="noStrike">
              <a:latin typeface="Arial"/>
            </a:endParaRPr>
          </a:p>
          <a:p>
            <a:pPr algn="ctr">
              <a:lnSpc>
                <a:spcPct val="90000"/>
              </a:lnSpc>
              <a:spcBef>
                <a:spcPts val="1001"/>
              </a:spcBef>
              <a:tabLst>
                <a:tab algn="l" pos="0"/>
              </a:tabLst>
            </a:pPr>
            <a:endParaRPr b="0" lang="en-IN" sz="1800" spc="-1" strike="noStrike">
              <a:latin typeface="Arial"/>
            </a:endParaRPr>
          </a:p>
          <a:p>
            <a:pPr algn="ctr">
              <a:lnSpc>
                <a:spcPct val="90000"/>
              </a:lnSpc>
              <a:spcBef>
                <a:spcPts val="1001"/>
              </a:spcBef>
              <a:tabLst>
                <a:tab algn="l" pos="0"/>
              </a:tabLst>
            </a:pPr>
            <a:r>
              <a:rPr b="0" lang="en-US" sz="6000" spc="-1" strike="noStrike">
                <a:solidFill>
                  <a:srgbClr val="4472c4"/>
                </a:solidFill>
                <a:latin typeface="Calibri"/>
                <a:ea typeface="Calibri"/>
              </a:rPr>
              <a:t>THANK YOU</a:t>
            </a:r>
            <a:endParaRPr b="0" lang="en-IN" sz="6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2023-06-01T04:23:40Z</dcterms:created>
  <dc:creator>Rashmi Aggarwal</dc:creator>
  <dc:description/>
  <dc:language>en-IN</dc:language>
  <cp:lastModifiedBy/>
  <dcterms:modified xsi:type="dcterms:W3CDTF">2026-01-23T15:43:23Z</dcterms:modified>
  <cp:revision>7</cp:revision>
  <dc:subject/>
  <dc:title/>
</cp:coreProperties>
</file>